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50" d="100"/>
          <a:sy n="50" d="100"/>
        </p:scale>
        <p:origin x="63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6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7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4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9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3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8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6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CC80A-7276-42D4-B891-F2DDE358D0DC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C0CD-B908-4489-B047-B52C87765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2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sh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595" y="195320"/>
            <a:ext cx="2872900" cy="29552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127341"/>
            <a:ext cx="1000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800" b="1" dirty="0" smtClean="0">
                <a:solidFill>
                  <a:srgbClr val="D31245"/>
                </a:solidFill>
              </a:rPr>
              <a:t>Unravelling the genetic mechanisms behind Cardiovascular Disease  using the Zebrafish as a model organism</a:t>
            </a:r>
          </a:p>
          <a:p>
            <a:endParaRPr lang="en-GB" dirty="0"/>
          </a:p>
        </p:txBody>
      </p:sp>
      <p:pic>
        <p:nvPicPr>
          <p:cNvPr id="6" name="officeArt object" descr="http://www.abdn.ac.uk/ims/facilities/microarray/images/handtozoom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309" y="1468398"/>
            <a:ext cx="2889601" cy="13800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47" name="Group 46"/>
          <p:cNvGrpSpPr/>
          <p:nvPr/>
        </p:nvGrpSpPr>
        <p:grpSpPr>
          <a:xfrm>
            <a:off x="3784455" y="1069707"/>
            <a:ext cx="4386954" cy="2371805"/>
            <a:chOff x="179512" y="1484784"/>
            <a:chExt cx="7442026" cy="4023528"/>
          </a:xfrm>
        </p:grpSpPr>
        <p:pic>
          <p:nvPicPr>
            <p:cNvPr id="48" name="Picture 1" descr="F9184F_20141120_175030_928"/>
            <p:cNvPicPr>
              <a:picLocks noChangeAspect="1" noChangeArrowheads="1"/>
            </p:cNvPicPr>
            <p:nvPr/>
          </p:nvPicPr>
          <p:blipFill>
            <a:blip r:embed="rId4" cstate="print"/>
            <a:srcRect t="10066" r="3529" b="27190"/>
            <a:stretch>
              <a:fillRect/>
            </a:stretch>
          </p:blipFill>
          <p:spPr bwMode="auto">
            <a:xfrm rot="10800000" flipH="1">
              <a:off x="4355976" y="3645024"/>
              <a:ext cx="2948552" cy="1008112"/>
            </a:xfrm>
            <a:prstGeom prst="rect">
              <a:avLst/>
            </a:prstGeom>
            <a:noFill/>
            <a:ln w="9525" algn="in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9" name="Picture 2" descr="F9184F_20141120_173444_411"/>
            <p:cNvPicPr>
              <a:picLocks noChangeAspect="1" noChangeArrowheads="1"/>
            </p:cNvPicPr>
            <p:nvPr/>
          </p:nvPicPr>
          <p:blipFill>
            <a:blip r:embed="rId5" cstate="print"/>
            <a:srcRect l="1176" t="14641" r="2353" b="22615"/>
            <a:stretch>
              <a:fillRect/>
            </a:stretch>
          </p:blipFill>
          <p:spPr bwMode="auto">
            <a:xfrm flipH="1">
              <a:off x="1115616" y="3645024"/>
              <a:ext cx="2984704" cy="1008112"/>
            </a:xfrm>
            <a:prstGeom prst="rect">
              <a:avLst/>
            </a:prstGeom>
            <a:noFill/>
            <a:ln w="9525" algn="in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50" name="Picture 3" descr="F9184F_20141120_173308_035"/>
            <p:cNvPicPr>
              <a:picLocks noChangeAspect="1" noChangeArrowheads="1"/>
            </p:cNvPicPr>
            <p:nvPr/>
          </p:nvPicPr>
          <p:blipFill>
            <a:blip r:embed="rId6" cstate="print"/>
            <a:srcRect l="3529" t="24693" b="12563"/>
            <a:stretch>
              <a:fillRect/>
            </a:stretch>
          </p:blipFill>
          <p:spPr bwMode="auto">
            <a:xfrm flipH="1">
              <a:off x="4355976" y="2060848"/>
              <a:ext cx="2948552" cy="1008112"/>
            </a:xfrm>
            <a:prstGeom prst="rect">
              <a:avLst/>
            </a:prstGeom>
            <a:noFill/>
            <a:ln w="9525" algn="in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51" name="Picture 4" descr="F9184F_20141121_181927_252"/>
            <p:cNvPicPr>
              <a:picLocks noChangeAspect="1" noChangeArrowheads="1"/>
            </p:cNvPicPr>
            <p:nvPr/>
          </p:nvPicPr>
          <p:blipFill>
            <a:blip r:embed="rId7" cstate="print"/>
            <a:srcRect t="16293" b="13103"/>
            <a:stretch>
              <a:fillRect/>
            </a:stretch>
          </p:blipFill>
          <p:spPr bwMode="auto">
            <a:xfrm flipH="1">
              <a:off x="1115616" y="2060848"/>
              <a:ext cx="2988181" cy="1029663"/>
            </a:xfrm>
            <a:prstGeom prst="rect">
              <a:avLst/>
            </a:prstGeom>
            <a:noFill/>
            <a:ln w="9525" algn="in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cxnSp>
          <p:nvCxnSpPr>
            <p:cNvPr id="52" name="Straight Connector 51"/>
            <p:cNvCxnSpPr/>
            <p:nvPr/>
          </p:nvCxnSpPr>
          <p:spPr>
            <a:xfrm flipH="1">
              <a:off x="226318" y="1988840"/>
              <a:ext cx="737001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211960" y="1556792"/>
              <a:ext cx="0" cy="33843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71600" y="1556792"/>
              <a:ext cx="0" cy="33843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51520" y="3573016"/>
              <a:ext cx="737001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51520" y="2420888"/>
              <a:ext cx="640788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+</a:t>
              </a:r>
              <a:endParaRPr lang="en-GB" sz="12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51721" y="1484784"/>
              <a:ext cx="640788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+</a:t>
              </a:r>
              <a:endParaRPr lang="en-GB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64088" y="1484784"/>
              <a:ext cx="601025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-</a:t>
              </a:r>
              <a:endParaRPr lang="en-GB" sz="1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9512" y="4005063"/>
              <a:ext cx="601025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-</a:t>
              </a:r>
              <a:endParaRPr lang="en-GB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55776" y="3140968"/>
              <a:ext cx="1343937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</a:t>
              </a:r>
              <a:r>
                <a:rPr lang="en-GB" sz="1200" b="1" baseline="30000" dirty="0" smtClean="0"/>
                <a:t>+/+</a:t>
              </a:r>
              <a:r>
                <a:rPr lang="en-GB" sz="1200" b="1" dirty="0" smtClean="0"/>
                <a:t>  (4/19)</a:t>
              </a:r>
              <a:endParaRPr lang="en-GB" sz="12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24128" y="3140968"/>
              <a:ext cx="1318825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</a:t>
              </a:r>
              <a:r>
                <a:rPr lang="en-GB" sz="1200" b="1" baseline="30000" dirty="0" smtClean="0"/>
                <a:t>+/-</a:t>
              </a:r>
              <a:r>
                <a:rPr lang="en-GB" sz="1200" b="1" dirty="0" smtClean="0"/>
                <a:t>  (5/19)</a:t>
              </a:r>
              <a:endParaRPr lang="en-GB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27785" y="4653136"/>
              <a:ext cx="1302083" cy="3616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b="1" dirty="0" err="1" smtClean="0"/>
                <a:t>vhl</a:t>
              </a:r>
              <a:r>
                <a:rPr lang="en-GB" sz="1200" b="1" dirty="0" smtClean="0"/>
                <a:t> </a:t>
              </a:r>
              <a:r>
                <a:rPr lang="en-GB" sz="1200" b="1" baseline="30000" dirty="0" smtClean="0"/>
                <a:t>+/- </a:t>
              </a:r>
              <a:r>
                <a:rPr lang="en-GB" sz="1200" b="1" dirty="0" smtClean="0"/>
                <a:t> (5/19)</a:t>
              </a:r>
              <a:endParaRPr lang="en-GB" sz="12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34212" y="4725144"/>
              <a:ext cx="1659336" cy="783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 err="1" smtClean="0"/>
                <a:t>vhl</a:t>
              </a:r>
              <a:r>
                <a:rPr lang="en-GB" sz="1200" b="1" dirty="0" smtClean="0"/>
                <a:t> </a:t>
              </a:r>
              <a:r>
                <a:rPr lang="en-GB" sz="1200" b="1" baseline="30000" dirty="0" smtClean="0"/>
                <a:t>-/- </a:t>
              </a:r>
              <a:r>
                <a:rPr lang="en-GB" sz="1200" b="1" dirty="0" smtClean="0"/>
                <a:t> (5/19)</a:t>
              </a:r>
            </a:p>
            <a:p>
              <a:pPr algn="r"/>
              <a:endParaRPr lang="en-GB" sz="1200" b="1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364088" y="1484784"/>
              <a:ext cx="720080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5" name="Oval 64"/>
            <p:cNvSpPr/>
            <p:nvPr/>
          </p:nvSpPr>
          <p:spPr>
            <a:xfrm>
              <a:off x="2051720" y="1484784"/>
              <a:ext cx="720080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6" name="Oval 65"/>
            <p:cNvSpPr/>
            <p:nvPr/>
          </p:nvSpPr>
          <p:spPr>
            <a:xfrm>
              <a:off x="179512" y="2420888"/>
              <a:ext cx="720080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7" name="Oval 66"/>
            <p:cNvSpPr/>
            <p:nvPr/>
          </p:nvSpPr>
          <p:spPr>
            <a:xfrm>
              <a:off x="179512" y="4005064"/>
              <a:ext cx="720080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3812046" y="1125370"/>
            <a:ext cx="4372097" cy="218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 descr="http://zfin.org/imageLoadUp/medium/ZDB-IMAGE-110720-34.jpg"/>
          <p:cNvPicPr/>
          <p:nvPr/>
        </p:nvPicPr>
        <p:blipFill rotWithShape="1">
          <a:blip r:embed="rId8" cstate="print"/>
          <a:srcRect l="72734" b="4326"/>
          <a:stretch/>
        </p:blipFill>
        <p:spPr bwMode="auto">
          <a:xfrm>
            <a:off x="5052426" y="3944651"/>
            <a:ext cx="944131" cy="2733800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3716172" y="4188093"/>
            <a:ext cx="1097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CONTROL-MO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i="1" dirty="0" smtClean="0"/>
              <a:t>zcdkl1</a:t>
            </a:r>
            <a:r>
              <a:rPr lang="en-GB" sz="1600" dirty="0" smtClean="0"/>
              <a:t>-MO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i="1" dirty="0" smtClean="0"/>
              <a:t>zcdkl1</a:t>
            </a:r>
            <a:r>
              <a:rPr lang="en-GB" sz="1600" dirty="0" smtClean="0"/>
              <a:t>-MO</a:t>
            </a:r>
          </a:p>
          <a:p>
            <a:r>
              <a:rPr lang="en-GB" sz="1600" dirty="0" smtClean="0"/>
              <a:t>+ mRNA</a:t>
            </a:r>
            <a:endParaRPr lang="en-GB" sz="1600" dirty="0"/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09" y="3931759"/>
            <a:ext cx="1496752" cy="274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14" descr="F9184F_20141120_171913_881"/>
          <p:cNvPicPr>
            <a:picLocks noChangeAspect="1" noChangeArrowheads="1"/>
          </p:cNvPicPr>
          <p:nvPr/>
        </p:nvPicPr>
        <p:blipFill>
          <a:blip r:embed="rId10" cstate="print"/>
          <a:srcRect l="10001" b="22963"/>
          <a:stretch>
            <a:fillRect/>
          </a:stretch>
        </p:blipFill>
        <p:spPr bwMode="auto">
          <a:xfrm>
            <a:off x="426174" y="3083683"/>
            <a:ext cx="2400790" cy="113573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9" name="Picture 19" descr="F9184F_20141120_171913_881"/>
          <p:cNvPicPr>
            <a:picLocks noChangeAspect="1" noChangeArrowheads="1"/>
          </p:cNvPicPr>
          <p:nvPr/>
        </p:nvPicPr>
        <p:blipFill>
          <a:blip r:embed="rId11" cstate="print"/>
          <a:srcRect l="48587" t="23131" r="9964" b="41575"/>
          <a:stretch>
            <a:fillRect/>
          </a:stretch>
        </p:blipFill>
        <p:spPr bwMode="auto">
          <a:xfrm>
            <a:off x="426174" y="4309414"/>
            <a:ext cx="2400790" cy="1168839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0" name="Picture 20"/>
          <p:cNvPicPr>
            <a:picLocks noChangeAspect="1" noChangeArrowheads="1"/>
          </p:cNvPicPr>
          <p:nvPr/>
        </p:nvPicPr>
        <p:blipFill>
          <a:blip r:embed="rId12" cstate="print"/>
          <a:srcRect l="48872" t="30566" r="16581" b="40160"/>
          <a:stretch>
            <a:fillRect/>
          </a:stretch>
        </p:blipFill>
        <p:spPr bwMode="auto">
          <a:xfrm>
            <a:off x="426174" y="5568251"/>
            <a:ext cx="2400790" cy="1129784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44651"/>
            <a:ext cx="1490544" cy="273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Rectangle 101"/>
          <p:cNvSpPr/>
          <p:nvPr/>
        </p:nvSpPr>
        <p:spPr>
          <a:xfrm>
            <a:off x="7985269" y="4903445"/>
            <a:ext cx="1425895" cy="1853683"/>
          </a:xfrm>
          <a:prstGeom prst="rect">
            <a:avLst/>
          </a:prstGeom>
          <a:solidFill>
            <a:schemeClr val="accent2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" name="Group 102"/>
          <p:cNvGrpSpPr/>
          <p:nvPr/>
        </p:nvGrpSpPr>
        <p:grpSpPr>
          <a:xfrm>
            <a:off x="7669011" y="3558526"/>
            <a:ext cx="1939013" cy="746466"/>
            <a:chOff x="1547664" y="699698"/>
            <a:chExt cx="2223328" cy="746466"/>
          </a:xfrm>
        </p:grpSpPr>
        <p:sp>
          <p:nvSpPr>
            <p:cNvPr id="104" name="AutoShape 2"/>
            <p:cNvSpPr>
              <a:spLocks noChangeArrowheads="1"/>
            </p:cNvSpPr>
            <p:nvPr/>
          </p:nvSpPr>
          <p:spPr bwMode="auto">
            <a:xfrm>
              <a:off x="1547664" y="881001"/>
              <a:ext cx="1152128" cy="429382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CDKL1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AutoShape 2"/>
            <p:cNvSpPr>
              <a:spLocks noChangeArrowheads="1"/>
            </p:cNvSpPr>
            <p:nvPr/>
          </p:nvSpPr>
          <p:spPr bwMode="auto">
            <a:xfrm>
              <a:off x="2229450" y="1016782"/>
              <a:ext cx="1152128" cy="429382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CDKL1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AutoShape 2"/>
            <p:cNvSpPr>
              <a:spLocks noChangeArrowheads="1"/>
            </p:cNvSpPr>
            <p:nvPr/>
          </p:nvSpPr>
          <p:spPr bwMode="auto">
            <a:xfrm>
              <a:off x="2618864" y="699698"/>
              <a:ext cx="1152128" cy="429382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CDKL1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 flipV="1">
            <a:off x="7698342" y="4219416"/>
            <a:ext cx="0" cy="116883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658429" y="5388255"/>
            <a:ext cx="27295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Gene Expression Profile"/>
          <p:cNvPicPr/>
          <p:nvPr/>
        </p:nvPicPr>
        <p:blipFill rotWithShape="1">
          <a:blip r:embed="rId14" cstate="print"/>
          <a:srcRect t="4602"/>
          <a:stretch/>
        </p:blipFill>
        <p:spPr bwMode="auto">
          <a:xfrm>
            <a:off x="9503815" y="4363454"/>
            <a:ext cx="2667066" cy="235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Connector 115"/>
          <p:cNvCxnSpPr/>
          <p:nvPr/>
        </p:nvCxnSpPr>
        <p:spPr>
          <a:xfrm>
            <a:off x="3509369" y="1095626"/>
            <a:ext cx="0" cy="6124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509369" y="3441512"/>
            <a:ext cx="8835031" cy="351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0" y="2937400"/>
            <a:ext cx="3509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N (Tapton Staff)</dc:creator>
  <cp:lastModifiedBy>Harris, N (Tapton Staff)</cp:lastModifiedBy>
  <cp:revision>6</cp:revision>
  <dcterms:created xsi:type="dcterms:W3CDTF">2017-02-08T13:30:13Z</dcterms:created>
  <dcterms:modified xsi:type="dcterms:W3CDTF">2017-02-08T14:32:10Z</dcterms:modified>
</cp:coreProperties>
</file>