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2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A8D7-C01E-49A6-9F15-D3F29D83FB28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8DBE-45A1-4F2E-975A-2E1AD0AA2F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76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How to use a bioinformatics website!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38360" b="78718"/>
          <a:stretch>
            <a:fillRect/>
          </a:stretch>
        </p:blipFill>
        <p:spPr bwMode="auto">
          <a:xfrm>
            <a:off x="323528" y="1268760"/>
            <a:ext cx="78158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4077072"/>
            <a:ext cx="7047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hlinkClick r:id="rId3"/>
              </a:rPr>
              <a:t>http://www.ensembl.org/index.html</a:t>
            </a: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324" r="3217" b="5368"/>
          <a:stretch>
            <a:fillRect/>
          </a:stretch>
        </p:blipFill>
        <p:spPr bwMode="auto">
          <a:xfrm>
            <a:off x="323527" y="332656"/>
            <a:ext cx="5544617" cy="36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72200" y="40466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Insert your gene name here.</a:t>
            </a:r>
          </a:p>
          <a:p>
            <a:endParaRPr lang="en-GB" dirty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Search in all species and then select appropriate gene from next page!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 rot="16753726">
            <a:off x="4549283" y="-370394"/>
            <a:ext cx="360040" cy="34701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6360" r="56816" b="24578"/>
          <a:stretch>
            <a:fillRect/>
          </a:stretch>
        </p:blipFill>
        <p:spPr bwMode="auto">
          <a:xfrm>
            <a:off x="5220072" y="2996952"/>
            <a:ext cx="3384376" cy="34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660232" y="4077072"/>
            <a:ext cx="223224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 flipH="1">
            <a:off x="3059832" y="4753161"/>
            <a:ext cx="3927305" cy="764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7704" y="537321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link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6250" b="6250"/>
          <a:stretch>
            <a:fillRect/>
          </a:stretch>
        </p:blipFill>
        <p:spPr bwMode="auto">
          <a:xfrm>
            <a:off x="2339752" y="1772816"/>
            <a:ext cx="630084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entury Gothic" pitchFamily="34" charset="0"/>
              </a:rPr>
              <a:t>Resultant page:</a:t>
            </a:r>
          </a:p>
          <a:p>
            <a:r>
              <a:rPr lang="en-GB" sz="1600" b="1" dirty="0" smtClean="0">
                <a:latin typeface="Century Gothic" pitchFamily="34" charset="0"/>
              </a:rPr>
              <a:t>2 useful links but feel free to explore!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3573016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  <a:endCxn id="15" idx="2"/>
          </p:cNvCxnSpPr>
          <p:nvPr/>
        </p:nvCxnSpPr>
        <p:spPr>
          <a:xfrm flipV="1">
            <a:off x="5832140" y="1430199"/>
            <a:ext cx="1728192" cy="21428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195736" y="3861048"/>
            <a:ext cx="136815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2" idx="3"/>
            <a:endCxn id="17" idx="3"/>
          </p:cNvCxnSpPr>
          <p:nvPr/>
        </p:nvCxnSpPr>
        <p:spPr>
          <a:xfrm flipH="1">
            <a:off x="1584176" y="4045436"/>
            <a:ext cx="811921" cy="3646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260648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Takes you to gene symbol report.</a:t>
            </a:r>
          </a:p>
          <a:p>
            <a:r>
              <a:rPr lang="en-GB" sz="1400" dirty="0" smtClean="0">
                <a:latin typeface="Century Gothic" pitchFamily="34" charset="0"/>
              </a:rPr>
              <a:t>Here you can retrieve nucleotide and protein sequence data (slide 4)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93305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entury Gothic" pitchFamily="34" charset="0"/>
              </a:rPr>
              <a:t>Orthologues</a:t>
            </a:r>
            <a:endParaRPr lang="en-GB" sz="1400" dirty="0" smtClean="0">
              <a:latin typeface="Century Gothic" pitchFamily="34" charset="0"/>
            </a:endParaRPr>
          </a:p>
          <a:p>
            <a:r>
              <a:rPr lang="en-GB" sz="1400" dirty="0" smtClean="0">
                <a:latin typeface="Century Gothic" pitchFamily="34" charset="0"/>
              </a:rPr>
              <a:t>Versions of this gene in other species (slide 5)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85184"/>
            <a:ext cx="558197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Is the </a:t>
            </a:r>
            <a:r>
              <a:rPr lang="en-GB" b="1" dirty="0" err="1" smtClean="0">
                <a:latin typeface="Century Gothic" pitchFamily="34" charset="0"/>
              </a:rPr>
              <a:t>Zebrafish</a:t>
            </a:r>
            <a:r>
              <a:rPr lang="en-GB" b="1" dirty="0" smtClean="0">
                <a:latin typeface="Century Gothic" pitchFamily="34" charset="0"/>
              </a:rPr>
              <a:t> gene similar to the human gene?</a:t>
            </a:r>
          </a:p>
          <a:p>
            <a:r>
              <a:rPr lang="en-GB" sz="1200" dirty="0" smtClean="0">
                <a:latin typeface="Century Gothic" pitchFamily="34" charset="0"/>
              </a:rPr>
              <a:t>Look at the surrounding region in humans and the </a:t>
            </a:r>
            <a:r>
              <a:rPr lang="en-GB" sz="1200" dirty="0" err="1" smtClean="0">
                <a:latin typeface="Century Gothic" pitchFamily="34" charset="0"/>
              </a:rPr>
              <a:t>zebrafish</a:t>
            </a:r>
            <a:endParaRPr lang="en-GB" sz="1200" dirty="0" smtClean="0">
              <a:latin typeface="Century Gothic" pitchFamily="34" charset="0"/>
            </a:endParaRPr>
          </a:p>
          <a:p>
            <a:r>
              <a:rPr lang="en-GB" sz="1200" dirty="0" smtClean="0">
                <a:latin typeface="Century Gothic" pitchFamily="34" charset="0"/>
              </a:rPr>
              <a:t>Do a protein alignment-</a:t>
            </a:r>
          </a:p>
          <a:p>
            <a:r>
              <a:rPr lang="en-GB" b="1" dirty="0" smtClean="0">
                <a:latin typeface="Century Gothic" pitchFamily="34" charset="0"/>
              </a:rPr>
              <a:t>Should we proceed?</a:t>
            </a:r>
            <a:endParaRPr lang="en-GB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2422" r="33192" b="8829"/>
          <a:stretch>
            <a:fillRect/>
          </a:stretch>
        </p:blipFill>
        <p:spPr bwMode="auto">
          <a:xfrm>
            <a:off x="251520" y="1196752"/>
            <a:ext cx="50315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83768" y="3501008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>
            <a:stCxn id="3" idx="7"/>
          </p:cNvCxnSpPr>
          <p:nvPr/>
        </p:nvCxnSpPr>
        <p:spPr>
          <a:xfrm flipV="1">
            <a:off x="3405708" y="1556792"/>
            <a:ext cx="2102396" cy="1986397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t="9641" r="41141" b="35280"/>
          <a:stretch>
            <a:fillRect/>
          </a:stretch>
        </p:blipFill>
        <p:spPr bwMode="auto">
          <a:xfrm>
            <a:off x="5592033" y="0"/>
            <a:ext cx="3551967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6444208" y="2492896"/>
            <a:ext cx="792088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24328" y="2420888"/>
            <a:ext cx="1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Scroll  down for DNA and protein </a:t>
            </a:r>
            <a:r>
              <a:rPr lang="en-GB" sz="1200" dirty="0" err="1" smtClean="0">
                <a:latin typeface="Century Gothic" pitchFamily="34" charset="0"/>
              </a:rPr>
              <a:t>seq</a:t>
            </a:r>
            <a:r>
              <a:rPr lang="en-GB" sz="1200" dirty="0" smtClean="0">
                <a:latin typeface="Century Gothic" pitchFamily="34" charset="0"/>
              </a:rPr>
              <a:t>’</a:t>
            </a:r>
            <a:endParaRPr lang="en-GB" sz="1200" dirty="0">
              <a:latin typeface="Century Gothic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274" r="33758" b="24407"/>
          <a:stretch>
            <a:fillRect/>
          </a:stretch>
        </p:blipFill>
        <p:spPr bwMode="auto">
          <a:xfrm>
            <a:off x="5364088" y="3140968"/>
            <a:ext cx="3528392" cy="307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18864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Gene Symbol Report</a:t>
            </a:r>
            <a:endParaRPr lang="en-GB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32991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Century Gothic" pitchFamily="34" charset="0"/>
              </a:rPr>
              <a:t>Orthologues</a:t>
            </a:r>
            <a:endParaRPr lang="en-GB" b="1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0454" r="4399" b="6250"/>
          <a:stretch>
            <a:fillRect/>
          </a:stretch>
        </p:blipFill>
        <p:spPr bwMode="auto">
          <a:xfrm>
            <a:off x="1835696" y="1032991"/>
            <a:ext cx="5580112" cy="36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5148064" y="4129335"/>
            <a:ext cx="792088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28184" y="4057327"/>
            <a:ext cx="1371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Scroll  down for </a:t>
            </a:r>
            <a:r>
              <a:rPr lang="en-GB" sz="1200" dirty="0" err="1" smtClean="0">
                <a:latin typeface="Century Gothic" pitchFamily="34" charset="0"/>
              </a:rPr>
              <a:t>Danio</a:t>
            </a:r>
            <a:r>
              <a:rPr lang="en-GB" sz="1200" dirty="0" smtClean="0">
                <a:latin typeface="Century Gothic" pitchFamily="34" charset="0"/>
              </a:rPr>
              <a:t> </a:t>
            </a:r>
            <a:r>
              <a:rPr lang="en-GB" sz="1200" dirty="0" err="1" smtClean="0">
                <a:latin typeface="Century Gothic" pitchFamily="34" charset="0"/>
              </a:rPr>
              <a:t>rerio</a:t>
            </a:r>
            <a:endParaRPr lang="en-GB" sz="1200" dirty="0" smtClean="0">
              <a:latin typeface="Century Gothic" pitchFamily="34" charset="0"/>
            </a:endParaRPr>
          </a:p>
          <a:p>
            <a:r>
              <a:rPr lang="en-GB" sz="1200" dirty="0" err="1" smtClean="0">
                <a:latin typeface="Century Gothic" pitchFamily="34" charset="0"/>
              </a:rPr>
              <a:t>Zebrafish</a:t>
            </a:r>
            <a:endParaRPr lang="en-GB" sz="1200" dirty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0297" t="58687" r="14735" b="16704"/>
          <a:stretch>
            <a:fillRect/>
          </a:stretch>
        </p:blipFill>
        <p:spPr bwMode="auto">
          <a:xfrm>
            <a:off x="1691680" y="4921423"/>
            <a:ext cx="63367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6300192" y="4921423"/>
            <a:ext cx="936104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44208" y="5929535"/>
            <a:ext cx="1800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44208" y="6145559"/>
            <a:ext cx="172819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4777407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Slide 6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556949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Slide 7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384" y="6505599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Slide 8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58197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Is the </a:t>
            </a:r>
            <a:r>
              <a:rPr lang="en-GB" b="1" dirty="0" err="1" smtClean="0">
                <a:latin typeface="Century Gothic" pitchFamily="34" charset="0"/>
              </a:rPr>
              <a:t>Zebrafish</a:t>
            </a:r>
            <a:r>
              <a:rPr lang="en-GB" b="1" dirty="0" smtClean="0">
                <a:latin typeface="Century Gothic" pitchFamily="34" charset="0"/>
              </a:rPr>
              <a:t> gene similar to the human gene?</a:t>
            </a:r>
          </a:p>
          <a:p>
            <a:r>
              <a:rPr lang="en-GB" sz="1200" dirty="0" smtClean="0">
                <a:latin typeface="Century Gothic" pitchFamily="34" charset="0"/>
              </a:rPr>
              <a:t>Look at the surrounding region in humans and the </a:t>
            </a:r>
            <a:r>
              <a:rPr lang="en-GB" sz="1200" dirty="0" err="1" smtClean="0">
                <a:latin typeface="Century Gothic" pitchFamily="34" charset="0"/>
              </a:rPr>
              <a:t>zebrafish</a:t>
            </a:r>
            <a:endParaRPr lang="en-GB" sz="1200" dirty="0" smtClean="0">
              <a:latin typeface="Century Gothic" pitchFamily="34" charset="0"/>
            </a:endParaRPr>
          </a:p>
          <a:p>
            <a:r>
              <a:rPr lang="en-GB" sz="1200" dirty="0" smtClean="0">
                <a:latin typeface="Century Gothic" pitchFamily="34" charset="0"/>
              </a:rPr>
              <a:t>Do a protein alignment-</a:t>
            </a:r>
          </a:p>
          <a:p>
            <a:r>
              <a:rPr lang="en-GB" b="1" dirty="0" smtClean="0">
                <a:latin typeface="Century Gothic" pitchFamily="34" charset="0"/>
              </a:rPr>
              <a:t>Should we proceed?</a:t>
            </a:r>
            <a:endParaRPr lang="en-GB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23567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Region comparison</a:t>
            </a:r>
            <a:endParaRPr lang="en-GB" b="1" dirty="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18329" r="2923" b="6250"/>
          <a:stretch>
            <a:fillRect/>
          </a:stretch>
        </p:blipFill>
        <p:spPr bwMode="auto">
          <a:xfrm>
            <a:off x="0" y="620688"/>
            <a:ext cx="5112568" cy="38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105273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ntury Gothic" pitchFamily="34" charset="0"/>
              </a:rPr>
              <a:t>In this example similarities between human and </a:t>
            </a:r>
            <a:r>
              <a:rPr lang="en-GB" sz="1200" dirty="0" err="1" smtClean="0">
                <a:latin typeface="Century Gothic" pitchFamily="34" charset="0"/>
              </a:rPr>
              <a:t>zebrafish</a:t>
            </a:r>
            <a:r>
              <a:rPr lang="en-GB" sz="1200" dirty="0" smtClean="0">
                <a:latin typeface="Century Gothic" pitchFamily="34" charset="0"/>
              </a:rPr>
              <a:t> are apparent! </a:t>
            </a:r>
          </a:p>
          <a:p>
            <a:endParaRPr lang="en-GB" sz="1200" dirty="0">
              <a:latin typeface="Century Gothic" pitchFamily="34" charset="0"/>
            </a:endParaRPr>
          </a:p>
          <a:p>
            <a:r>
              <a:rPr lang="en-GB" sz="1200" dirty="0" smtClean="0">
                <a:latin typeface="Century Gothic" pitchFamily="34" charset="0"/>
              </a:rPr>
              <a:t>This means that this region of the genome has not changed in the millions of years of evolutionary separation and that this gene is most likely conserved and hence important.</a:t>
            </a:r>
            <a:endParaRPr lang="en-GB" sz="1200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908720"/>
            <a:ext cx="21602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 flipH="1" flipV="1">
            <a:off x="575556" y="1124744"/>
            <a:ext cx="468052" cy="396044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576" y="5085184"/>
            <a:ext cx="82589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Export image and paste into PPT document, saved with the gene name followed your name.</a:t>
            </a:r>
          </a:p>
          <a:p>
            <a:r>
              <a:rPr lang="en-GB" sz="1400" dirty="0" err="1" smtClean="0">
                <a:latin typeface="Century Gothic" pitchFamily="34" charset="0"/>
              </a:rPr>
              <a:t>Eg</a:t>
            </a:r>
            <a:r>
              <a:rPr lang="en-GB" sz="1400" dirty="0" smtClean="0">
                <a:latin typeface="Century Gothic" pitchFamily="34" charset="0"/>
              </a:rPr>
              <a:t>) CDLK1-Ojackson</a:t>
            </a:r>
          </a:p>
          <a:p>
            <a:r>
              <a:rPr lang="en-GB" sz="1400" dirty="0" smtClean="0">
                <a:latin typeface="Century Gothic" pitchFamily="34" charset="0"/>
              </a:rPr>
              <a:t>Save it in your area and upload this onto the </a:t>
            </a:r>
            <a:r>
              <a:rPr lang="en-GB" sz="1400" dirty="0" err="1" smtClean="0">
                <a:latin typeface="Century Gothic" pitchFamily="34" charset="0"/>
              </a:rPr>
              <a:t>Padlet</a:t>
            </a:r>
            <a:r>
              <a:rPr lang="en-GB" sz="1400" dirty="0" smtClean="0">
                <a:latin typeface="Century Gothic" pitchFamily="34" charset="0"/>
              </a:rPr>
              <a:t> page.</a:t>
            </a:r>
            <a:endParaRPr lang="en-GB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60933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Sequence Alignment (protein)</a:t>
            </a:r>
          </a:p>
          <a:p>
            <a:r>
              <a:rPr lang="en-GB" sz="1400" dirty="0" smtClean="0">
                <a:latin typeface="Century Gothic" pitchFamily="34" charset="0"/>
              </a:rPr>
              <a:t>Navigate back to the </a:t>
            </a:r>
            <a:r>
              <a:rPr lang="en-GB" sz="1400" dirty="0" err="1" smtClean="0">
                <a:latin typeface="Century Gothic" pitchFamily="34" charset="0"/>
              </a:rPr>
              <a:t>orthologues</a:t>
            </a:r>
            <a:r>
              <a:rPr lang="en-GB" sz="1400" dirty="0" smtClean="0">
                <a:latin typeface="Century Gothic" pitchFamily="34" charset="0"/>
              </a:rPr>
              <a:t> page and click Protein alignment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05273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In this example there is between 77-79% identity</a:t>
            </a:r>
          </a:p>
          <a:p>
            <a:endParaRPr lang="en-GB" sz="1400" dirty="0">
              <a:latin typeface="Century Gothic" pitchFamily="34" charset="0"/>
            </a:endParaRPr>
          </a:p>
          <a:p>
            <a:endParaRPr lang="en-GB" sz="1400" dirty="0" smtClean="0">
              <a:latin typeface="Century Gothic" pitchFamily="34" charset="0"/>
            </a:endParaRPr>
          </a:p>
          <a:p>
            <a:r>
              <a:rPr lang="en-GB" sz="1400" dirty="0" smtClean="0">
                <a:latin typeface="Century Gothic" pitchFamily="34" charset="0"/>
              </a:rPr>
              <a:t>Take a screen shot and paste this into </a:t>
            </a:r>
            <a:r>
              <a:rPr lang="en-GB" sz="1400" smtClean="0">
                <a:latin typeface="Century Gothic" pitchFamily="34" charset="0"/>
              </a:rPr>
              <a:t>your PPT.</a:t>
            </a:r>
            <a:endParaRPr lang="en-GB" sz="1400" dirty="0">
              <a:latin typeface="Century Gothic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2684" t="10626" r="3125" b="8657"/>
          <a:stretch>
            <a:fillRect/>
          </a:stretch>
        </p:blipFill>
        <p:spPr bwMode="auto">
          <a:xfrm>
            <a:off x="323528" y="980728"/>
            <a:ext cx="49418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and Mod</dc:creator>
  <cp:lastModifiedBy>Nick and Mod</cp:lastModifiedBy>
  <cp:revision>7</cp:revision>
  <dcterms:created xsi:type="dcterms:W3CDTF">2013-09-18T20:59:33Z</dcterms:created>
  <dcterms:modified xsi:type="dcterms:W3CDTF">2013-09-18T22:04:36Z</dcterms:modified>
</cp:coreProperties>
</file>